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9"/>
  </p:notesMasterIdLst>
  <p:sldIdLst>
    <p:sldId id="258" r:id="rId3"/>
    <p:sldId id="353" r:id="rId4"/>
    <p:sldId id="370" r:id="rId5"/>
    <p:sldId id="394" r:id="rId6"/>
    <p:sldId id="386" r:id="rId7"/>
    <p:sldId id="388" r:id="rId8"/>
    <p:sldId id="423" r:id="rId9"/>
    <p:sldId id="422" r:id="rId10"/>
    <p:sldId id="391" r:id="rId11"/>
    <p:sldId id="400" r:id="rId12"/>
    <p:sldId id="399" r:id="rId13"/>
    <p:sldId id="402" r:id="rId14"/>
    <p:sldId id="328" r:id="rId15"/>
    <p:sldId id="403" r:id="rId16"/>
    <p:sldId id="410" r:id="rId17"/>
    <p:sldId id="411" r:id="rId18"/>
    <p:sldId id="412" r:id="rId19"/>
    <p:sldId id="413" r:id="rId20"/>
    <p:sldId id="414" r:id="rId21"/>
    <p:sldId id="393" r:id="rId22"/>
    <p:sldId id="419" r:id="rId23"/>
    <p:sldId id="424" r:id="rId24"/>
    <p:sldId id="415" r:id="rId25"/>
    <p:sldId id="417" r:id="rId26"/>
    <p:sldId id="418" r:id="rId27"/>
    <p:sldId id="420" r:id="rId28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69" autoAdjust="0"/>
  </p:normalViewPr>
  <p:slideViewPr>
    <p:cSldViewPr>
      <p:cViewPr>
        <p:scale>
          <a:sx n="110" d="100"/>
          <a:sy n="110" d="100"/>
        </p:scale>
        <p:origin x="-642" y="-7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/>
              <a:t>As demonstrated by Nobel Laureate Daniel </a:t>
            </a:r>
            <a:r>
              <a:rPr lang="en-US" kern="0" dirty="0" err="1" smtClean="0"/>
              <a:t>Kahneman</a:t>
            </a:r>
            <a:r>
              <a:rPr lang="en-US" kern="0" dirty="0" smtClean="0"/>
              <a:t>, it can be quite difficult to think rationally.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always</a:t>
            </a:r>
            <a:r>
              <a:rPr lang="en-US" baseline="0" dirty="0" smtClean="0"/>
              <a:t> something to learn – humility helps you to learn from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 to Data Science</a:t>
            </a:r>
            <a:endParaRPr lang="en-US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534400" cy="3505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Data mining techniques generally add value by doing one of four things: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arenR"/>
            </a:pPr>
            <a:r>
              <a:rPr lang="en-US" dirty="0" smtClean="0"/>
              <a:t>Predicting the bad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 smtClean="0"/>
              <a:t>Identifying </a:t>
            </a:r>
            <a:r>
              <a:rPr lang="en-US" dirty="0"/>
              <a:t>the good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Automating existing </a:t>
            </a:r>
            <a:r>
              <a:rPr lang="en-US" dirty="0" smtClean="0"/>
              <a:t>processes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Data scientists can be found within many fields: let’s look at some additional examples to motivate this course.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337" y="4762500"/>
            <a:ext cx="7537107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100" b="1" dirty="0" smtClean="0"/>
              <a:t>Source:  </a:t>
            </a:r>
            <a:r>
              <a:rPr lang="en-US" sz="1100" dirty="0" smtClean="0"/>
              <a:t>https</a:t>
            </a:r>
            <a:r>
              <a:rPr lang="en-US" sz="1100" dirty="0"/>
              <a:t>://www.youtube.com/watch?v=fPzmnRj671Y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fully automate 20% of 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“simplest” disability 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099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0.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I. 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II. 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III. 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IV.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0. Define the </a:t>
            </a:r>
            <a:br>
              <a:rPr lang="en-US" sz="7500" dirty="0" smtClean="0"/>
            </a:br>
            <a:r>
              <a:rPr lang="en-US" sz="7500" dirty="0" smtClean="0"/>
              <a:t>Problem / </a:t>
            </a:r>
            <a:br>
              <a:rPr lang="en-US" sz="7500" dirty="0" smtClean="0"/>
            </a:br>
            <a:r>
              <a:rPr lang="en-US" sz="7500" dirty="0" smtClean="0"/>
              <a:t>Question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infection before it occurs?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claim approval from the start of the process?</a:t>
            </a:r>
          </a:p>
        </p:txBody>
      </p:sp>
    </p:spTree>
    <p:extLst>
      <p:ext uri="{BB962C8B-B14F-4D97-AF65-F5344CB8AC3E}">
        <p14:creationId xmlns:p14="http://schemas.microsoft.com/office/powerpoint/2010/main" val="2489295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IDENTIFY AND </a:t>
            </a:r>
            <a:br>
              <a:rPr lang="en-US" sz="7500" dirty="0" smtClean="0"/>
            </a:br>
            <a:r>
              <a:rPr lang="en-US" sz="7500" dirty="0" smtClean="0"/>
              <a:t>COLLECT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Vital Areas: Heart Rate, Blood Pressure, etc…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Want to collect all data on the claim form (mostly free text)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EXPLORE AND </a:t>
            </a:r>
            <a:br>
              <a:rPr lang="en-US" sz="7500" dirty="0" smtClean="0"/>
            </a:br>
            <a:r>
              <a:rPr lang="en-US" sz="7500" dirty="0" smtClean="0"/>
              <a:t>PREPARE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Aggregate data at the minute level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Cluster like words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BUILD AND</a:t>
            </a:r>
            <a:br>
              <a:rPr lang="en-US" sz="7500" dirty="0" smtClean="0"/>
            </a:br>
            <a:r>
              <a:rPr lang="en-US" sz="7500" dirty="0" smtClean="0"/>
              <a:t>EVALUATE Models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Compare Decision Tree with Logistic Regression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Start with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COMMUNICATE </a:t>
            </a:r>
            <a:br>
              <a:rPr lang="en-US" sz="7500" dirty="0" smtClean="0"/>
            </a:br>
            <a:r>
              <a:rPr lang="en-US" sz="7500" dirty="0" smtClean="0"/>
              <a:t>RESULTS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19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custom dashboard for doctors and nurses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 report and dashboard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whAT Is A Data Scientist?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 How Data Scientists Add Value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the Data SCIENCE Workflow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 Qualities of a good Data Scientist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 smtClean="0"/>
              <a:t>III. Qualities of a good data scientist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10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21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387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/>
              <a:t>Asks Rational </a:t>
            </a:r>
            <a:r>
              <a:rPr lang="en-US" sz="7200" dirty="0" smtClean="0"/>
              <a:t>Questions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1602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22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pic>
        <p:nvPicPr>
          <p:cNvPr id="1026" name="Picture 2" descr="http://upload.wikimedia.org/wikipedia/en/c/c1/Thinking,_Fast_and_S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27" y="1170590"/>
            <a:ext cx="2560410" cy="38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0"/>
          <p:cNvSpPr/>
          <p:nvPr/>
        </p:nvSpPr>
        <p:spPr bwMode="auto">
          <a:xfrm>
            <a:off x="1404937" y="3910844"/>
            <a:ext cx="2103120" cy="851656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</a:rPr>
              <a:t>The Anchoring </a:t>
            </a:r>
            <a:r>
              <a:rPr lang="en-US" sz="2000" b="1" dirty="0">
                <a:solidFill>
                  <a:schemeClr val="bg1"/>
                </a:solidFill>
              </a:rPr>
              <a:t>Effect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64217" y="2705100"/>
            <a:ext cx="2103120" cy="851656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FF005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Law of Small Numbers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09497" y="2463044"/>
            <a:ext cx="2103120" cy="851656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</a:rPr>
              <a:t>The Hindsight Illusion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 bwMode="auto">
          <a:xfrm>
            <a:off x="414337" y="1181100"/>
            <a:ext cx="5257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As demonstrated by Nobel Laureate Daniel </a:t>
            </a:r>
            <a:r>
              <a:rPr lang="en-US" kern="0" dirty="0" err="1" smtClean="0"/>
              <a:t>Kahneman</a:t>
            </a:r>
            <a:r>
              <a:rPr lang="en-US" kern="0" dirty="0" smtClean="0"/>
              <a:t>, it can be difficult to think rationally.</a:t>
            </a:r>
          </a:p>
        </p:txBody>
      </p:sp>
    </p:spTree>
    <p:extLst>
      <p:ext uri="{BB962C8B-B14F-4D97-AF65-F5344CB8AC3E}">
        <p14:creationId xmlns:p14="http://schemas.microsoft.com/office/powerpoint/2010/main" val="2826601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23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524139" cy="37227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 smtClean="0"/>
              <a:t>Understands </a:t>
            </a:r>
            <a:br>
              <a:rPr lang="en-US" sz="7200" dirty="0" smtClean="0"/>
            </a:br>
            <a:r>
              <a:rPr lang="en-US" sz="7200" dirty="0" smtClean="0"/>
              <a:t>the pros &amp; cons </a:t>
            </a:r>
            <a:br>
              <a:rPr lang="en-US" sz="7200" dirty="0" smtClean="0"/>
            </a:br>
            <a:r>
              <a:rPr lang="en-US" sz="7200" dirty="0" smtClean="0"/>
              <a:t>of different techniques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2622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58571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400" dirty="0"/>
              <a:t>STATISTICIANS, LIKE ARTISTS, have the bad habit of falling in love with their models</a:t>
            </a:r>
            <a:br>
              <a:rPr lang="en-US" sz="5400" dirty="0"/>
            </a:br>
            <a:r>
              <a:rPr lang="en-US" sz="5400" dirty="0"/>
              <a:t>- George Box</a:t>
            </a:r>
          </a:p>
        </p:txBody>
      </p:sp>
      <p:pic>
        <p:nvPicPr>
          <p:cNvPr id="7" name="Picture 8" descr="http://upload.wikimedia.org/wikipedia/commons/a/a2/GeorgeEP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4237" r="6881" b="4750"/>
          <a:stretch/>
        </p:blipFill>
        <p:spPr bwMode="auto">
          <a:xfrm>
            <a:off x="6298797" y="1094130"/>
            <a:ext cx="2649940" cy="389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83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066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Communicates </a:t>
            </a:r>
            <a:br>
              <a:rPr lang="en-US" sz="7200" dirty="0" smtClean="0"/>
            </a:br>
            <a:r>
              <a:rPr lang="en-US" sz="7200" dirty="0" smtClean="0"/>
              <a:t>Clearly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0206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768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Retains </a:t>
            </a:r>
            <a:br>
              <a:rPr lang="en-US" sz="7200" dirty="0" smtClean="0"/>
            </a:br>
            <a:r>
              <a:rPr lang="en-US" sz="7200" dirty="0" smtClean="0"/>
              <a:t>Intellectual </a:t>
            </a:r>
            <a:br>
              <a:rPr lang="en-US" sz="7200" dirty="0" smtClean="0"/>
            </a:br>
            <a:r>
              <a:rPr lang="en-US" sz="7200" dirty="0" smtClean="0"/>
              <a:t>Humility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 bwMode="auto">
          <a:xfrm>
            <a:off x="4452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4803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" name="Oval 8"/>
          <p:cNvSpPr/>
          <p:nvPr/>
        </p:nvSpPr>
        <p:spPr bwMode="auto">
          <a:xfrm>
            <a:off x="5188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4734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564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6915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7300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6908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13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5864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6248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5819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5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0</a:t>
            </a:r>
            <a:r>
              <a:rPr lang="en-US" sz="6600" dirty="0" smtClean="0"/>
              <a:t>. whAT 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1404937" y="1485900"/>
            <a:ext cx="6664753" cy="333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3335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61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team of data scientists</a:t>
            </a: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How Data Scientists Add Value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8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8870</TotalTime>
  <Pages>0</Pages>
  <Words>649</Words>
  <Characters>0</Characters>
  <Application>Microsoft Office PowerPoint</Application>
  <PresentationFormat>Custom</PresentationFormat>
  <Lines>0</Lines>
  <Paragraphs>165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GA_Instructor_Template_Deck</vt:lpstr>
      <vt:lpstr>Agenda</vt:lpstr>
      <vt:lpstr> DATA SCIENCE Class 1: Intro to Data Science</vt:lpstr>
      <vt:lpstr> 0.   whAT Is A Data Scientist? I.    How Data Scientists Add Value II.   the Data SCIENCE Workflow III.  Qualities of a good Data Scientist</vt:lpstr>
      <vt:lpstr>0. whAT is A Data Scientist?</vt:lpstr>
      <vt:lpstr>What Is  your  definition?</vt:lpstr>
      <vt:lpstr>PowerPoint Presentation</vt:lpstr>
      <vt:lpstr>PowerPoint Presentation</vt:lpstr>
      <vt:lpstr>PowerPoint Presentation</vt:lpstr>
      <vt:lpstr>PowerPoint Presentation</vt:lpstr>
      <vt:lpstr>I. How Data Scientists Add Value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0. Define the  Problem /  Question</vt:lpstr>
      <vt:lpstr>I. IDENTIFY AND  COLLECT DATA</vt:lpstr>
      <vt:lpstr>II. EXPLORE AND  PREPARE DATA</vt:lpstr>
      <vt:lpstr>III. BUILD AND EVALUATE Models</vt:lpstr>
      <vt:lpstr>IV. COMMUNICATE  RESULTS</vt:lpstr>
      <vt:lpstr>III. Qualities of a good data scientist</vt:lpstr>
      <vt:lpstr>Asks Rational Questions</vt:lpstr>
      <vt:lpstr>PowerPoint Presentation</vt:lpstr>
      <vt:lpstr>Understands  the pros &amp; cons  of different techniques</vt:lpstr>
      <vt:lpstr>STATISTICIANS, LIKE ARTISTS, have the bad habit of falling in love with their models - George Box</vt:lpstr>
      <vt:lpstr>Communicates  Clearly</vt:lpstr>
      <vt:lpstr>Retains  Intellectual  Humility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Davis, Josiah</cp:lastModifiedBy>
  <cp:revision>602</cp:revision>
  <dcterms:modified xsi:type="dcterms:W3CDTF">2015-02-21T12:59:48Z</dcterms:modified>
</cp:coreProperties>
</file>